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Barlow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arlow-bold.fntdata"/><Relationship Id="rId25" Type="http://schemas.openxmlformats.org/officeDocument/2006/relationships/font" Target="fonts/Barlow-regular.fntdata"/><Relationship Id="rId28" Type="http://schemas.openxmlformats.org/officeDocument/2006/relationships/font" Target="fonts/Barlow-boldItalic.fntdata"/><Relationship Id="rId27" Type="http://schemas.openxmlformats.org/officeDocument/2006/relationships/font" Target="fonts/Barlow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ef889becc_0_1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ef889becc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d8628df4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d8628df4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There are 4 mediums of communication: Images, Text, Audio, Video.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Building a multimodal model that allows people to naturally ask questions across different types of mediums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af55e86133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af55e861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eb9ddba55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eb9ddba55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b9ddba55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eb9ddba55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eb9ddba55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eb9ddba55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ed8628df4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ed8628df4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ed8628df4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ed8628df4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af55e86133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af55e8613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aef889becc_0_2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aef889becc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D1C1D"/>
                </a:solidFill>
                <a:highlight>
                  <a:srgbClr val="F8F8F8"/>
                </a:highlight>
              </a:rPr>
              <a:t>While the initial service would be costly, our aim is to reach a scale to which it would be affordable for all families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think this is an important service that reminds us what’s it like to be human and have human connections.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you. Special thank you to all the team members’ contribution to this research design project.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eb9ddba5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eb9ddba5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f63d92ce9_0_1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f63d92ce9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ef889becc_0_4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ef889becc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our family members spread across the globe and current Covid-19 policies, we never know when and where we’ll get to see them in-person again.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Now, weekly zooms and smart technologies are recreating our human connection experience.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Ironically, the concern of human disconnection due to increased technology usage is now replaced with a heavy dependency on them for re-connecting with our loved ones.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for our elderly family members or those who our time with them is precious, we would like to remember them when they are gone, whether that is </a:t>
            </a:r>
            <a:r>
              <a:rPr lang="en"/>
              <a:t>halfway</a:t>
            </a:r>
            <a:r>
              <a:rPr lang="en"/>
              <a:t> across the globe or no longer on Earth.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f889becc_0_2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ef889becc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proposed research question is inspired by the movie Minority Report where Tom Cruise gets to see fleeting moments of his son in a holographic representation in the middle of the night where he misses him the most.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d4e7239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d4e7239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I’m proposing a partnership with the Berkeley Skydeck incubator startup called HereAfter.ai, a legacy service whose mission is most similar to my idea.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</a:t>
            </a:r>
            <a:r>
              <a:rPr lang="en"/>
              <a:t>spoke to James (CEO) and Kevin (CTO) about t</a:t>
            </a:r>
            <a:r>
              <a:rPr lang="en"/>
              <a:t>heir current technology, what they’re doing is a lot like Q&amp;A with Alexa, but using your loved one’s voice.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process works by first having an interview with your loved one whose stories are recorded, then later used to answer your questions about their lives.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next meeting will be on Monday 9/3/2021 where we will go over the scope and possibilities of creating a prototype which I’m hoping to use photos and videos for revisiting their stories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ef889becc_0_1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ef889becc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d4e7239f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d4e7239f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Ideally, we have 2 types of incoming data sources: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Metadata that gets attached to the photo when it is shot (location is turned on in settings)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Human in the Loop data that gets filled out by our family crowdsourcing effort.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For example: you and your relatives can submit media about grandma and fill in the details remembered, this saves us time from using more models to estimate age or life events.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aef889becc_0_2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aef889becc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ef889becc_0_2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aef889becc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872900" y="-75"/>
            <a:ext cx="1271100" cy="5143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241225" y="1310875"/>
            <a:ext cx="6509100" cy="2521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icon space">
  <p:cSld name="BLANK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2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2"/>
          <p:cNvSpPr/>
          <p:nvPr/>
        </p:nvSpPr>
        <p:spPr>
          <a:xfrm>
            <a:off x="867750" y="393425"/>
            <a:ext cx="8067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background image">
  <p:cSld name="BLANK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7872900" y="-75"/>
            <a:ext cx="12711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9" name="Google Shape;89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3" name="Google Shape;93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047925" y="-75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241225" y="1770000"/>
            <a:ext cx="6509100" cy="160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2935400" y="1846200"/>
            <a:ext cx="5814900" cy="91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2935400" y="2604625"/>
            <a:ext cx="5814900" cy="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3047925" y="-75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645075" y="393425"/>
            <a:ext cx="8067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731575" y="393525"/>
            <a:ext cx="4713000" cy="43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600"/>
              <a:buChar char="▪"/>
              <a:defRPr b="1" sz="3600"/>
            </a:lvl1pPr>
            <a:lvl2pPr indent="-457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b="1" sz="3600"/>
            </a:lvl2pPr>
            <a:lvl3pPr indent="-457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b="1" sz="3600"/>
            </a:lvl3pPr>
            <a:lvl4pPr indent="-457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b="1" sz="3600"/>
            </a:lvl4pPr>
            <a:lvl5pPr indent="-457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b="1" sz="3600"/>
            </a:lvl5pPr>
            <a:lvl6pPr indent="-457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b="1" sz="3600"/>
            </a:lvl6pPr>
            <a:lvl7pPr indent="-457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b="1" sz="3600"/>
            </a:lvl7pPr>
            <a:lvl8pPr indent="-457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b="1" sz="3600"/>
            </a:lvl8pPr>
            <a:lvl9pPr indent="-457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b="1" sz="3600"/>
            </a:lvl9pPr>
          </a:lstStyle>
          <a:p/>
        </p:txBody>
      </p:sp>
      <p:sp>
        <p:nvSpPr>
          <p:cNvPr id="23" name="Google Shape;23;p4"/>
          <p:cNvSpPr txBox="1"/>
          <p:nvPr/>
        </p:nvSpPr>
        <p:spPr>
          <a:xfrm>
            <a:off x="2654717" y="337850"/>
            <a:ext cx="78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</a:rPr>
              <a:t>“</a:t>
            </a:r>
            <a:endParaRPr b="1" sz="7200">
              <a:solidFill>
                <a:srgbClr val="FFFFFF"/>
              </a:solidFill>
            </a:endParaRPr>
          </a:p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SzPts val="2600"/>
              <a:buChar char="▪"/>
              <a:defRPr/>
            </a:lvl1pPr>
            <a:lvl2pPr indent="-393700" lvl="1" marL="9144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2pPr>
            <a:lvl3pPr indent="-393700" lvl="2" marL="13716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3pPr>
            <a:lvl4pPr indent="-393700" lvl="3" marL="18288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4pPr>
            <a:lvl5pPr indent="-393700" lvl="4" marL="22860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5pPr>
            <a:lvl6pPr indent="-393700" lvl="5" marL="27432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6pPr>
            <a:lvl7pPr indent="-393700" lvl="6" marL="32004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7pPr>
            <a:lvl8pPr indent="-393700" lvl="7" marL="36576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8pPr>
            <a:lvl9pPr indent="-393700" lvl="8" marL="41148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half slide">
  <p:cSld name="TITLE_AND_BODY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4178396" y="393525"/>
            <a:ext cx="45720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865550" y="1349150"/>
            <a:ext cx="3776400" cy="29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1576275" y="1367175"/>
            <a:ext cx="3482400" cy="3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5268071" y="1367175"/>
            <a:ext cx="3482400" cy="3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" type="body"/>
          </p:nvPr>
        </p:nvSpPr>
        <p:spPr>
          <a:xfrm>
            <a:off x="1560175" y="1375225"/>
            <a:ext cx="2317500" cy="3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6" name="Google Shape;56;p8"/>
          <p:cNvSpPr txBox="1"/>
          <p:nvPr>
            <p:ph idx="2" type="body"/>
          </p:nvPr>
        </p:nvSpPr>
        <p:spPr>
          <a:xfrm>
            <a:off x="3996525" y="1375225"/>
            <a:ext cx="2317500" cy="3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7" name="Google Shape;57;p8"/>
          <p:cNvSpPr txBox="1"/>
          <p:nvPr>
            <p:ph idx="3" type="body"/>
          </p:nvPr>
        </p:nvSpPr>
        <p:spPr>
          <a:xfrm>
            <a:off x="6432874" y="1375225"/>
            <a:ext cx="2317500" cy="3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rotWithShape="0" algn="bl" dir="10800000" dist="19050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0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/>
          <p:nvPr/>
        </p:nvSpPr>
        <p:spPr>
          <a:xfrm>
            <a:off x="877500" y="4356125"/>
            <a:ext cx="7479300" cy="3936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1182200" y="4356200"/>
            <a:ext cx="717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0"/>
          <p:cNvSpPr/>
          <p:nvPr/>
        </p:nvSpPr>
        <p:spPr>
          <a:xfrm>
            <a:off x="7963200" y="4356125"/>
            <a:ext cx="393600" cy="3936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5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b="1" sz="2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b="1" sz="2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b="1" sz="2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b="1" sz="2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b="1" sz="2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b="1" sz="2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b="1" sz="2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b="1" sz="2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b="1" sz="24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▪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93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93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937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937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○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937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■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937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●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937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○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937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■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b="1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b="1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b="1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b="1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b="1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b="1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b="1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b="1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b="1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jpg"/></Relationships>
</file>

<file path=ppt/slides/_rels/slide19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everplans.com/articles/the-top-10-online-memorial-websites" TargetMode="External"/><Relationship Id="rId10" Type="http://schemas.openxmlformats.org/officeDocument/2006/relationships/hyperlink" Target="https://github.com/deepinsight/insightface" TargetMode="External"/><Relationship Id="rId12" Type="http://schemas.openxmlformats.org/officeDocument/2006/relationships/hyperlink" Target="https://www.google.com/amp/s/deathcareindustry.com/digital-spaces-to-commemorate-loved-ones/amp/" TargetMode="External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hereafter.ai/" TargetMode="External"/><Relationship Id="rId4" Type="http://schemas.openxmlformats.org/officeDocument/2006/relationships/hyperlink" Target="https://ai.googleblog.com/2017/06/multimodel-multi-task-machine-learning.html" TargetMode="External"/><Relationship Id="rId9" Type="http://schemas.openxmlformats.org/officeDocument/2006/relationships/hyperlink" Target="https://arxiv.org/abs/1804.03189" TargetMode="External"/><Relationship Id="rId5" Type="http://schemas.openxmlformats.org/officeDocument/2006/relationships/hyperlink" Target="https://arxiv.org/abs/1912.04958" TargetMode="External"/><Relationship Id="rId6" Type="http://schemas.openxmlformats.org/officeDocument/2006/relationships/hyperlink" Target="https://blog.google/technology/ai/lamda/" TargetMode="External"/><Relationship Id="rId7" Type="http://schemas.openxmlformats.org/officeDocument/2006/relationships/hyperlink" Target="https://www.infoq.com/presentations/semantic-search-engine/" TargetMode="External"/><Relationship Id="rId8" Type="http://schemas.openxmlformats.org/officeDocument/2006/relationships/hyperlink" Target="https://github.com/microsoft/Bringing-Old-Photos-Back-to-Lif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Relationship Id="rId4" Type="http://schemas.openxmlformats.org/officeDocument/2006/relationships/image" Target="../media/image1.png"/><Relationship Id="rId5" Type="http://schemas.openxmlformats.org/officeDocument/2006/relationships/hyperlink" Target="https://twitter.com/googlephotos/status/1326586062831955968?lang=e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hyperlink" Target="https://www.hereafter.ai/" TargetMode="External"/></Relationships>
</file>

<file path=ppt/slides/_rels/slide6.xml.rels><?xml version="1.0" encoding="UTF-8" standalone="yes"?><Relationships xmlns="http://schemas.openxmlformats.org/package/2006/relationships"><Relationship Id="rId10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12.png"/><Relationship Id="rId9" Type="http://schemas.openxmlformats.org/officeDocument/2006/relationships/image" Target="../media/image4.png"/><Relationship Id="rId5" Type="http://schemas.openxmlformats.org/officeDocument/2006/relationships/hyperlink" Target="https://research.fb.com/downloads/babi/" TargetMode="External"/><Relationship Id="rId6" Type="http://schemas.openxmlformats.org/officeDocument/2006/relationships/hyperlink" Target="https://image-net.org/" TargetMode="External"/><Relationship Id="rId7" Type="http://schemas.openxmlformats.org/officeDocument/2006/relationships/hyperlink" Target="https://data.vision.ee.ethz.ch/cvl/rrothe/imdb-wiki/" TargetMode="External"/><Relationship Id="rId8" Type="http://schemas.openxmlformats.org/officeDocument/2006/relationships/hyperlink" Target="https://deepmind.com/research/open-source/kinetic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ctrTitle"/>
          </p:nvPr>
        </p:nvSpPr>
        <p:spPr>
          <a:xfrm>
            <a:off x="2679825" y="1006950"/>
            <a:ext cx="4705200" cy="24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MemorAI</a:t>
            </a:r>
            <a:endParaRPr/>
          </a:p>
        </p:txBody>
      </p:sp>
      <p:sp>
        <p:nvSpPr>
          <p:cNvPr id="100" name="Google Shape;100;p16"/>
          <p:cNvSpPr txBox="1"/>
          <p:nvPr/>
        </p:nvSpPr>
        <p:spPr>
          <a:xfrm>
            <a:off x="2717800" y="3054700"/>
            <a:ext cx="41961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Alice Hua</a:t>
            </a:r>
            <a:endParaRPr b="1" sz="16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W210 Capstone Idea - Fall 2021</a:t>
            </a:r>
            <a:endParaRPr b="1" sz="1600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Model (to be further developed…)</a:t>
            </a:r>
            <a:endParaRPr/>
          </a:p>
        </p:txBody>
      </p:sp>
      <p:sp>
        <p:nvSpPr>
          <p:cNvPr id="234" name="Google Shape;234;p25"/>
          <p:cNvSpPr txBox="1"/>
          <p:nvPr>
            <p:ph idx="1" type="body"/>
          </p:nvPr>
        </p:nvSpPr>
        <p:spPr>
          <a:xfrm>
            <a:off x="5983575" y="1352575"/>
            <a:ext cx="2771700" cy="29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MultiModel: T2T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Sub-networks for audio, images, or text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MultiTasks</a:t>
            </a:r>
            <a:r>
              <a:rPr lang="en" sz="2000"/>
              <a:t>: 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object detection, provide captions, recognize speech</a:t>
            </a:r>
            <a:endParaRPr sz="1500"/>
          </a:p>
        </p:txBody>
      </p:sp>
      <p:pic>
        <p:nvPicPr>
          <p:cNvPr id="235" name="Google Shape;2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75" y="1292650"/>
            <a:ext cx="5209227" cy="363852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5"/>
          <p:cNvSpPr txBox="1"/>
          <p:nvPr/>
        </p:nvSpPr>
        <p:spPr>
          <a:xfrm>
            <a:off x="5444700" y="4881900"/>
            <a:ext cx="36993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/>
              <a:t>https://ai.googleblog.com/2017/06/multimodel-multi-task-machine-learning.html</a:t>
            </a:r>
            <a:endParaRPr sz="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242" name="Google Shape;242;p26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3" name="Google Shape;243;p26"/>
          <p:cNvGrpSpPr/>
          <p:nvPr/>
        </p:nvGrpSpPr>
        <p:grpSpPr>
          <a:xfrm>
            <a:off x="3620251" y="2010800"/>
            <a:ext cx="2018106" cy="1723892"/>
            <a:chOff x="3071457" y="2013875"/>
            <a:chExt cx="1944600" cy="1569600"/>
          </a:xfrm>
        </p:grpSpPr>
        <p:sp>
          <p:nvSpPr>
            <p:cNvPr id="244" name="Google Shape;244;p26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45" name="Google Shape;245;p26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Media Sentiment Neural Network</a:t>
              </a:r>
              <a:endParaRPr b="1" sz="12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46" name="Google Shape;246;p26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171450" lvl="0" marL="2286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Barlow"/>
                <a:buChar char="●"/>
              </a:pPr>
              <a:r>
                <a:rPr lang="en" sz="900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Facial Recognition</a:t>
              </a:r>
              <a:endParaRPr sz="9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171450" lvl="0" marL="2286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Barlow"/>
                <a:buChar char="●"/>
              </a:pPr>
              <a:r>
                <a:rPr lang="en" sz="900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User Feedback</a:t>
              </a:r>
              <a:endParaRPr sz="8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47" name="Google Shape;247;p26"/>
          <p:cNvGrpSpPr/>
          <p:nvPr/>
        </p:nvGrpSpPr>
        <p:grpSpPr>
          <a:xfrm>
            <a:off x="1604622" y="2010800"/>
            <a:ext cx="2018106" cy="1723892"/>
            <a:chOff x="1126863" y="2013875"/>
            <a:chExt cx="1944600" cy="1569600"/>
          </a:xfrm>
        </p:grpSpPr>
        <p:sp>
          <p:nvSpPr>
            <p:cNvPr id="248" name="Google Shape;248;p26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49" name="Google Shape;249;p26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666666"/>
                  </a:solidFill>
                  <a:latin typeface="Barlow"/>
                  <a:ea typeface="Barlow"/>
                  <a:cs typeface="Barlow"/>
                  <a:sym typeface="Barlow"/>
                </a:rPr>
                <a:t>Chronological Algorithm</a:t>
              </a:r>
              <a:endParaRPr b="1" sz="1200">
                <a:solidFill>
                  <a:srgbClr val="66666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50" name="Google Shape;250;p26"/>
            <p:cNvSpPr txBox="1"/>
            <p:nvPr/>
          </p:nvSpPr>
          <p:spPr>
            <a:xfrm>
              <a:off x="1351625" y="2716352"/>
              <a:ext cx="1451700" cy="5124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171450" lvl="0" marL="2286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900"/>
                <a:buFont typeface="Barlow"/>
                <a:buChar char="●"/>
              </a:pPr>
              <a:r>
                <a:rPr lang="en" sz="900">
                  <a:solidFill>
                    <a:srgbClr val="666666"/>
                  </a:solidFill>
                  <a:latin typeface="Barlow"/>
                  <a:ea typeface="Barlow"/>
                  <a:cs typeface="Barlow"/>
                  <a:sym typeface="Barlow"/>
                </a:rPr>
                <a:t>Image Recognition</a:t>
              </a:r>
              <a:endParaRPr sz="900">
                <a:solidFill>
                  <a:srgbClr val="666666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171450" lvl="0" marL="2286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900"/>
                <a:buFont typeface="Barlow"/>
                <a:buChar char="●"/>
              </a:pPr>
              <a:r>
                <a:rPr lang="en" sz="900">
                  <a:solidFill>
                    <a:srgbClr val="666666"/>
                  </a:solidFill>
                  <a:latin typeface="Barlow"/>
                  <a:ea typeface="Barlow"/>
                  <a:cs typeface="Barlow"/>
                  <a:sym typeface="Barlow"/>
                </a:rPr>
                <a:t>Age Detection</a:t>
              </a:r>
              <a:endParaRPr sz="900">
                <a:solidFill>
                  <a:srgbClr val="666666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171450" lvl="0" marL="2286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900"/>
                <a:buFont typeface="Barlow"/>
                <a:buChar char="●"/>
              </a:pPr>
              <a:r>
                <a:rPr lang="en" sz="900">
                  <a:solidFill>
                    <a:srgbClr val="666666"/>
                  </a:solidFill>
                  <a:latin typeface="Barlow"/>
                  <a:ea typeface="Barlow"/>
                  <a:cs typeface="Barlow"/>
                  <a:sym typeface="Barlow"/>
                </a:rPr>
                <a:t>Life event Detection</a:t>
              </a:r>
              <a:endParaRPr sz="900">
                <a:solidFill>
                  <a:srgbClr val="666666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51" name="Google Shape;251;p26"/>
          <p:cNvGrpSpPr/>
          <p:nvPr/>
        </p:nvGrpSpPr>
        <p:grpSpPr>
          <a:xfrm>
            <a:off x="5635761" y="2010800"/>
            <a:ext cx="3114645" cy="1723892"/>
            <a:chOff x="5015938" y="2013875"/>
            <a:chExt cx="3001200" cy="1569600"/>
          </a:xfrm>
        </p:grpSpPr>
        <p:sp>
          <p:nvSpPr>
            <p:cNvPr id="252" name="Google Shape;252;p26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53" name="Google Shape;253;p26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Beta Testing</a:t>
              </a:r>
              <a:endParaRPr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54" name="Google Shape;254;p26"/>
            <p:cNvSpPr txBox="1"/>
            <p:nvPr/>
          </p:nvSpPr>
          <p:spPr>
            <a:xfrm>
              <a:off x="5360238" y="2716279"/>
              <a:ext cx="2622900" cy="5124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Barlow"/>
                <a:buAutoNum type="arabicPeriod"/>
              </a:pPr>
              <a:r>
                <a:rPr lang="en" sz="12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User feedback through surveys</a:t>
              </a:r>
              <a:endParaRPr sz="12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Barlow"/>
                <a:buAutoNum type="arabicPeriod"/>
              </a:pPr>
              <a:r>
                <a:rPr lang="en" sz="12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Improvement </a:t>
              </a:r>
              <a:endParaRPr sz="12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55" name="Google Shape;255;p26"/>
          <p:cNvGrpSpPr/>
          <p:nvPr/>
        </p:nvGrpSpPr>
        <p:grpSpPr>
          <a:xfrm>
            <a:off x="5500120" y="2765904"/>
            <a:ext cx="271444" cy="285988"/>
            <a:chOff x="4858109" y="2631368"/>
            <a:chExt cx="316442" cy="315000"/>
          </a:xfrm>
        </p:grpSpPr>
        <p:sp>
          <p:nvSpPr>
            <p:cNvPr id="256" name="Google Shape;256;p26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>
                  <a:latin typeface="Barlow"/>
                  <a:ea typeface="Barlow"/>
                  <a:cs typeface="Barlow"/>
                  <a:sym typeface="Barlow"/>
                </a:rPr>
              </a:b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58" name="Google Shape;258;p26"/>
          <p:cNvGrpSpPr/>
          <p:nvPr/>
        </p:nvGrpSpPr>
        <p:grpSpPr>
          <a:xfrm>
            <a:off x="3489824" y="2765840"/>
            <a:ext cx="270198" cy="285956"/>
            <a:chOff x="3157188" y="909150"/>
            <a:chExt cx="470400" cy="470400"/>
          </a:xfrm>
        </p:grpSpPr>
        <p:sp>
          <p:nvSpPr>
            <p:cNvPr id="259" name="Google Shape;259;p26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60" name="Google Shape;260;p26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61" name="Google Shape;261;p26"/>
          <p:cNvGrpSpPr/>
          <p:nvPr/>
        </p:nvGrpSpPr>
        <p:grpSpPr>
          <a:xfrm>
            <a:off x="8113018" y="618439"/>
            <a:ext cx="470355" cy="356769"/>
            <a:chOff x="5255200" y="3006475"/>
            <a:chExt cx="511700" cy="378575"/>
          </a:xfrm>
        </p:grpSpPr>
        <p:sp>
          <p:nvSpPr>
            <p:cNvPr id="262" name="Google Shape;262;p26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7"/>
          <p:cNvSpPr txBox="1"/>
          <p:nvPr>
            <p:ph idx="1" type="body"/>
          </p:nvPr>
        </p:nvSpPr>
        <p:spPr>
          <a:xfrm>
            <a:off x="1182200" y="4356200"/>
            <a:ext cx="717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Prototype...</a:t>
            </a:r>
            <a:endParaRPr/>
          </a:p>
        </p:txBody>
      </p:sp>
      <p:pic>
        <p:nvPicPr>
          <p:cNvPr id="269" name="Google Shape;2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3625" y="304800"/>
            <a:ext cx="5890444" cy="40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3875" y="112425"/>
            <a:ext cx="6652697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8"/>
          <p:cNvSpPr txBox="1"/>
          <p:nvPr/>
        </p:nvSpPr>
        <p:spPr>
          <a:xfrm>
            <a:off x="1874425" y="148850"/>
            <a:ext cx="452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9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MVP</a:t>
            </a:r>
            <a:endParaRPr/>
          </a:p>
        </p:txBody>
      </p:sp>
      <p:pic>
        <p:nvPicPr>
          <p:cNvPr id="281" name="Google Shape;2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1200" y="112425"/>
            <a:ext cx="3700498" cy="483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2351" y="1800526"/>
            <a:ext cx="3502300" cy="110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0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Preview</a:t>
            </a:r>
            <a:endParaRPr/>
          </a:p>
        </p:txBody>
      </p:sp>
      <p:pic>
        <p:nvPicPr>
          <p:cNvPr id="288" name="Google Shape;2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6250" y="1200175"/>
            <a:ext cx="6440535" cy="363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0"/>
          <p:cNvSpPr txBox="1"/>
          <p:nvPr/>
        </p:nvSpPr>
        <p:spPr>
          <a:xfrm>
            <a:off x="1273450" y="4838700"/>
            <a:ext cx="2950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Barlow"/>
                <a:ea typeface="Barlow"/>
                <a:cs typeface="Barlow"/>
                <a:sym typeface="Barlow"/>
              </a:rPr>
              <a:t>Draft  made with Adobe XD (to be further refined…)</a:t>
            </a:r>
            <a:endParaRPr sz="10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/>
          <p:nvPr>
            <p:ph idx="1" type="body"/>
          </p:nvPr>
        </p:nvSpPr>
        <p:spPr>
          <a:xfrm>
            <a:off x="1182200" y="4356200"/>
            <a:ext cx="717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cont…</a:t>
            </a:r>
            <a:endParaRPr/>
          </a:p>
        </p:txBody>
      </p:sp>
      <p:sp>
        <p:nvSpPr>
          <p:cNvPr id="295" name="Google Shape;295;p31"/>
          <p:cNvSpPr txBox="1"/>
          <p:nvPr/>
        </p:nvSpPr>
        <p:spPr>
          <a:xfrm>
            <a:off x="3143675" y="338075"/>
            <a:ext cx="3585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arlow"/>
                <a:ea typeface="Barlow"/>
                <a:cs typeface="Barlow"/>
                <a:sym typeface="Barlow"/>
              </a:rPr>
              <a:t>Other feature: voice to media </a:t>
            </a:r>
            <a:endParaRPr sz="200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96" name="Google Shape;2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3025" y="915199"/>
            <a:ext cx="3811525" cy="29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1"/>
          <p:cNvSpPr txBox="1"/>
          <p:nvPr/>
        </p:nvSpPr>
        <p:spPr>
          <a:xfrm>
            <a:off x="5271600" y="4804800"/>
            <a:ext cx="3872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https://twitter.com/Google/status/1394826848350113792?s=20</a:t>
            </a:r>
            <a:endParaRPr/>
          </a:p>
        </p:txBody>
      </p:sp>
      <p:sp>
        <p:nvSpPr>
          <p:cNvPr id="298" name="Google Shape;298;p31"/>
          <p:cNvSpPr txBox="1"/>
          <p:nvPr/>
        </p:nvSpPr>
        <p:spPr>
          <a:xfrm>
            <a:off x="7149625" y="3158125"/>
            <a:ext cx="1845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"/>
                <a:ea typeface="Barlow"/>
                <a:cs typeface="Barlow"/>
                <a:sym typeface="Barlow"/>
              </a:rPr>
              <a:t>Except this could be: “Show me Mariam at the Thanksgiving dinner in 1998”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2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Sensitive Information</a:t>
            </a:r>
            <a:endParaRPr/>
          </a:p>
        </p:txBody>
      </p:sp>
      <p:sp>
        <p:nvSpPr>
          <p:cNvPr id="304" name="Google Shape;304;p32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5" name="Google Shape;305;p32"/>
          <p:cNvGrpSpPr/>
          <p:nvPr/>
        </p:nvGrpSpPr>
        <p:grpSpPr>
          <a:xfrm>
            <a:off x="3016800" y="1288082"/>
            <a:ext cx="4382550" cy="2844880"/>
            <a:chOff x="0" y="1189989"/>
            <a:chExt cx="3546900" cy="2587195"/>
          </a:xfrm>
        </p:grpSpPr>
        <p:sp>
          <p:nvSpPr>
            <p:cNvPr id="306" name="Google Shape;306;p32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Privacy Waiver</a:t>
              </a:r>
              <a:endParaRPr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07" name="Google Shape;307;p32"/>
            <p:cNvSpPr txBox="1"/>
            <p:nvPr/>
          </p:nvSpPr>
          <p:spPr>
            <a:xfrm>
              <a:off x="632185" y="1858985"/>
              <a:ext cx="2337300" cy="19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Required of All Users</a:t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Limited Access ONLY family and authorized users</a:t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Privacy checkup every 30 days</a:t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Right to request ALL data deletion</a:t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Service is active per subscription </a:t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Ability to freeze account while preserve </a:t>
              </a:r>
              <a:r>
                <a:rPr lang="en" sz="12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legacy (data) across generations</a:t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08" name="Google Shape;308;p32"/>
          <p:cNvSpPr/>
          <p:nvPr/>
        </p:nvSpPr>
        <p:spPr>
          <a:xfrm>
            <a:off x="8243597" y="611484"/>
            <a:ext cx="257533" cy="370703"/>
          </a:xfrm>
          <a:custGeom>
            <a:rect b="b" l="l" r="r" t="t"/>
            <a:pathLst>
              <a:path extrusionOk="0" h="18563" w="12896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3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4" name="Google Shape;314;p33"/>
          <p:cNvSpPr/>
          <p:nvPr/>
        </p:nvSpPr>
        <p:spPr>
          <a:xfrm>
            <a:off x="5719125" y="3213750"/>
            <a:ext cx="2357100" cy="165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rotWithShape="0" algn="bl" dir="5400000" dist="47625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“The most exciting breakthroughs of the 21st century will not occur because of technology but because of an expanding concept of what it means to be human.”	</a:t>
            </a:r>
            <a:endParaRPr b="1" sz="1100"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100"/>
              <a:t>John Naisbitt</a:t>
            </a:r>
            <a:endParaRPr sz="2200"/>
          </a:p>
        </p:txBody>
      </p:sp>
      <p:sp>
        <p:nvSpPr>
          <p:cNvPr id="315" name="Google Shape;315;p33"/>
          <p:cNvSpPr txBox="1"/>
          <p:nvPr/>
        </p:nvSpPr>
        <p:spPr>
          <a:xfrm>
            <a:off x="2598275" y="174250"/>
            <a:ext cx="5219400" cy="15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THANKS!</a:t>
            </a:r>
            <a:endParaRPr b="1" sz="50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4"/>
          <p:cNvSpPr txBox="1"/>
          <p:nvPr/>
        </p:nvSpPr>
        <p:spPr>
          <a:xfrm>
            <a:off x="2060900" y="1367625"/>
            <a:ext cx="5734200" cy="28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rgbClr val="1155CC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Hereafter.ai</a:t>
            </a:r>
            <a:r>
              <a:rPr lang="en" sz="1050">
                <a:highlight>
                  <a:srgbClr val="FFFFFF"/>
                </a:highlight>
              </a:rPr>
              <a:t> - Berkeley Skydeck startup 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rgbClr val="1155CC"/>
                </a:solidFill>
                <a:highlight>
                  <a:srgbClr val="FFFFFF"/>
                </a:highlight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MultiModel</a:t>
            </a:r>
            <a:r>
              <a:rPr lang="en" sz="1050">
                <a:highlight>
                  <a:srgbClr val="FFFFFF"/>
                </a:highlight>
              </a:rPr>
              <a:t>: Multi-Task Machine Learning Across Domains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rgbClr val="1155CC"/>
                </a:solidFill>
                <a:highlight>
                  <a:srgbClr val="FFFFFF"/>
                </a:highlight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StyleGAN2</a:t>
            </a:r>
            <a:r>
              <a:rPr lang="en" sz="1050">
                <a:highlight>
                  <a:srgbClr val="FFFFFF"/>
                </a:highlight>
              </a:rPr>
              <a:t>: Data Augmentation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rgbClr val="1155CC"/>
                </a:solidFill>
                <a:highlight>
                  <a:srgbClr val="FFFFFF"/>
                </a:highlight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LaMDA</a:t>
            </a:r>
            <a:r>
              <a:rPr lang="en" sz="1050">
                <a:highlight>
                  <a:srgbClr val="FFFFFF"/>
                </a:highlight>
              </a:rPr>
              <a:t>: state of the art conversational AI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rgbClr val="1155CC"/>
                </a:solidFill>
                <a:highlight>
                  <a:srgbClr val="FFFFFF"/>
                </a:highlight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Sematic Search Engine</a:t>
            </a:r>
            <a:r>
              <a:rPr lang="en" sz="1050">
                <a:highlight>
                  <a:srgbClr val="FFFFFF"/>
                </a:highlight>
              </a:rPr>
              <a:t>: Text to image, image to text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Old photos back to life</a:t>
            </a:r>
            <a:r>
              <a:rPr lang="en" sz="1100"/>
              <a:t>: additional feature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Image harmonization</a:t>
            </a:r>
            <a:r>
              <a:rPr lang="en" sz="1100"/>
              <a:t>: additional feature 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ArcFace</a:t>
            </a:r>
            <a:r>
              <a:rPr lang="en" sz="1100"/>
              <a:t>: for faces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Current market: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155CC"/>
                </a:solidFill>
                <a:highlight>
                  <a:srgbClr val="F8F8F8"/>
                </a:highlight>
                <a:uFill>
                  <a:noFill/>
                </a:u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https://www.everplans.com/articles/the-top-10-online-memorial-websites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1155CC"/>
                </a:solidFill>
                <a:highlight>
                  <a:srgbClr val="F8F8F8"/>
                </a:highlight>
                <a:uFill>
                  <a:noFill/>
                </a:u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https://www.google.com/amp/s/deathcareindustry.com/digital-spaces-to-commemorate-loved-ones/amp/</a:t>
            </a:r>
            <a:endParaRPr sz="12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1" name="Google Shape;321;p34"/>
          <p:cNvSpPr txBox="1"/>
          <p:nvPr/>
        </p:nvSpPr>
        <p:spPr>
          <a:xfrm>
            <a:off x="1494800" y="248750"/>
            <a:ext cx="5441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highlight>
                  <a:srgbClr val="FFFFFF"/>
                </a:highlight>
              </a:rPr>
              <a:t>Related research/products</a:t>
            </a:r>
            <a:endParaRPr sz="23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7" name="Google Shape;107;p17"/>
          <p:cNvGrpSpPr/>
          <p:nvPr/>
        </p:nvGrpSpPr>
        <p:grpSpPr>
          <a:xfrm>
            <a:off x="8141260" y="590035"/>
            <a:ext cx="431172" cy="413599"/>
            <a:chOff x="5241175" y="4959100"/>
            <a:chExt cx="539775" cy="517775"/>
          </a:xfrm>
        </p:grpSpPr>
        <p:sp>
          <p:nvSpPr>
            <p:cNvPr id="108" name="Google Shape;108;p17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7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17"/>
          <p:cNvSpPr txBox="1"/>
          <p:nvPr/>
        </p:nvSpPr>
        <p:spPr>
          <a:xfrm>
            <a:off x="2157650" y="1458275"/>
            <a:ext cx="6636600" cy="15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0">
                <a:solidFill>
                  <a:srgbClr val="FFB000"/>
                </a:solidFill>
                <a:latin typeface="Barlow"/>
                <a:ea typeface="Barlow"/>
                <a:cs typeface="Barlow"/>
                <a:sym typeface="Barlow"/>
              </a:rPr>
              <a:t>28,000,000,000</a:t>
            </a:r>
            <a:endParaRPr b="1" sz="7000">
              <a:solidFill>
                <a:srgbClr val="FFB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5" name="Google Shape;115;p17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0750" y="3417178"/>
            <a:ext cx="3304026" cy="109902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17"/>
          <p:cNvCxnSpPr/>
          <p:nvPr/>
        </p:nvCxnSpPr>
        <p:spPr>
          <a:xfrm flipH="1" rot="10800000">
            <a:off x="2560295" y="2663726"/>
            <a:ext cx="1219200" cy="1089900"/>
          </a:xfrm>
          <a:prstGeom prst="straightConnector1">
            <a:avLst/>
          </a:prstGeom>
          <a:noFill/>
          <a:ln cap="flat" cmpd="sng" w="76200">
            <a:solidFill>
              <a:srgbClr val="FFB0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18" name="Google Shape;118;p17"/>
          <p:cNvGrpSpPr/>
          <p:nvPr/>
        </p:nvGrpSpPr>
        <p:grpSpPr>
          <a:xfrm>
            <a:off x="7387201" y="2471856"/>
            <a:ext cx="355087" cy="295596"/>
            <a:chOff x="1244325" y="314425"/>
            <a:chExt cx="444525" cy="370050"/>
          </a:xfrm>
        </p:grpSpPr>
        <p:sp>
          <p:nvSpPr>
            <p:cNvPr id="119" name="Google Shape;119;p17"/>
            <p:cNvSpPr/>
            <p:nvPr/>
          </p:nvSpPr>
          <p:spPr>
            <a:xfrm>
              <a:off x="1388425" y="463425"/>
              <a:ext cx="143525" cy="143500"/>
            </a:xfrm>
            <a:custGeom>
              <a:rect b="b" l="l" r="r" t="t"/>
              <a:pathLst>
                <a:path extrusionOk="0" h="5740" w="5741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1244325" y="314425"/>
              <a:ext cx="444525" cy="370050"/>
            </a:xfrm>
            <a:custGeom>
              <a:rect b="b" l="l" r="r" t="t"/>
              <a:pathLst>
                <a:path extrusionOk="0" h="14802" w="17781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17"/>
          <p:cNvGrpSpPr/>
          <p:nvPr/>
        </p:nvGrpSpPr>
        <p:grpSpPr>
          <a:xfrm>
            <a:off x="7766460" y="2470398"/>
            <a:ext cx="339490" cy="298512"/>
            <a:chOff x="1928175" y="312600"/>
            <a:chExt cx="425000" cy="373700"/>
          </a:xfrm>
        </p:grpSpPr>
        <p:sp>
          <p:nvSpPr>
            <p:cNvPr id="122" name="Google Shape;122;p17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7"/>
          <p:cNvSpPr/>
          <p:nvPr/>
        </p:nvSpPr>
        <p:spPr>
          <a:xfrm>
            <a:off x="8130089" y="2459665"/>
            <a:ext cx="278022" cy="319959"/>
          </a:xfrm>
          <a:custGeom>
            <a:rect b="b" l="l" r="r" t="t"/>
            <a:pathLst>
              <a:path extrusionOk="0" h="16022" w="13922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 txBox="1"/>
          <p:nvPr/>
        </p:nvSpPr>
        <p:spPr>
          <a:xfrm>
            <a:off x="1390750" y="4468000"/>
            <a:ext cx="30000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5"/>
              </a:rPr>
              <a:t>https://twitter.com/googlephotos/status/1326586062831955968?lang=en</a:t>
            </a:r>
            <a:endParaRPr sz="900"/>
          </a:p>
        </p:txBody>
      </p:sp>
      <p:sp>
        <p:nvSpPr>
          <p:cNvPr id="126" name="Google Shape;126;p17"/>
          <p:cNvSpPr txBox="1"/>
          <p:nvPr/>
        </p:nvSpPr>
        <p:spPr>
          <a:xfrm>
            <a:off x="1390750" y="3142700"/>
            <a:ext cx="1157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Nov 11, 2020</a:t>
            </a:r>
            <a:endParaRPr sz="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/>
          <p:nvPr/>
        </p:nvSpPr>
        <p:spPr>
          <a:xfrm>
            <a:off x="1660801" y="1479024"/>
            <a:ext cx="7406640" cy="3528360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428750" rotWithShape="0" algn="bl" dir="5400000" dist="914400">
              <a:srgbClr val="D9D9D9">
                <a:alpha val="0"/>
              </a:srgbClr>
            </a:outerShdw>
            <a:reflection blurRad="0" dir="5400000" dist="828675" endA="0" endPos="1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33" name="Google Shape;133;p18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8177426" y="647084"/>
            <a:ext cx="333619" cy="299490"/>
          </a:xfrm>
          <a:custGeom>
            <a:rect b="b" l="l" r="r" t="t"/>
            <a:pathLst>
              <a:path extrusionOk="0" h="14997" w="16706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 txBox="1"/>
          <p:nvPr/>
        </p:nvSpPr>
        <p:spPr>
          <a:xfrm>
            <a:off x="1602000" y="1200175"/>
            <a:ext cx="7148400" cy="38094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rgbClr val="A4C2F4"/>
                </a:solidFill>
                <a:latin typeface="Barlow"/>
                <a:ea typeface="Barlow"/>
                <a:cs typeface="Barlow"/>
                <a:sym typeface="Barlow"/>
              </a:rPr>
              <a:t>  👪                 💑</a:t>
            </a:r>
            <a:endParaRPr sz="7000">
              <a:solidFill>
                <a:srgbClr val="A4C2F4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36" name="Google Shape;136;p18"/>
          <p:cNvCxnSpPr/>
          <p:nvPr/>
        </p:nvCxnSpPr>
        <p:spPr>
          <a:xfrm>
            <a:off x="2304650" y="2083350"/>
            <a:ext cx="0" cy="259500"/>
          </a:xfrm>
          <a:prstGeom prst="straightConnector1">
            <a:avLst/>
          </a:prstGeom>
          <a:noFill/>
          <a:ln cap="flat" cmpd="sng" w="9525">
            <a:solidFill>
              <a:srgbClr val="FFB000"/>
            </a:solidFill>
            <a:prstDash val="solid"/>
            <a:round/>
            <a:headEnd len="lg" w="lg" type="diamond"/>
            <a:tailEnd len="lg" w="lg" type="none"/>
          </a:ln>
        </p:spPr>
      </p:cxnSp>
      <p:cxnSp>
        <p:nvCxnSpPr>
          <p:cNvPr id="137" name="Google Shape;137;p18"/>
          <p:cNvCxnSpPr/>
          <p:nvPr/>
        </p:nvCxnSpPr>
        <p:spPr>
          <a:xfrm>
            <a:off x="3459075" y="4047025"/>
            <a:ext cx="0" cy="259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lg" w="lg" type="diamond"/>
            <a:tailEnd len="lg" w="lg" type="none"/>
          </a:ln>
        </p:spPr>
      </p:cxnSp>
      <p:cxnSp>
        <p:nvCxnSpPr>
          <p:cNvPr id="138" name="Google Shape;138;p18"/>
          <p:cNvCxnSpPr/>
          <p:nvPr/>
        </p:nvCxnSpPr>
        <p:spPr>
          <a:xfrm>
            <a:off x="4792000" y="1915000"/>
            <a:ext cx="0" cy="259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lg" w="lg" type="diamond"/>
            <a:tailEnd len="lg" w="lg" type="none"/>
          </a:ln>
        </p:spPr>
      </p:cxnSp>
      <p:cxnSp>
        <p:nvCxnSpPr>
          <p:cNvPr id="139" name="Google Shape;139;p18"/>
          <p:cNvCxnSpPr/>
          <p:nvPr/>
        </p:nvCxnSpPr>
        <p:spPr>
          <a:xfrm>
            <a:off x="5448050" y="3860750"/>
            <a:ext cx="0" cy="259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lg" w="lg" type="diamond"/>
            <a:tailEnd len="lg" w="lg" type="none"/>
          </a:ln>
        </p:spPr>
      </p:cxnSp>
      <p:cxnSp>
        <p:nvCxnSpPr>
          <p:cNvPr id="140" name="Google Shape;140;p18"/>
          <p:cNvCxnSpPr/>
          <p:nvPr/>
        </p:nvCxnSpPr>
        <p:spPr>
          <a:xfrm>
            <a:off x="6730325" y="2000625"/>
            <a:ext cx="0" cy="259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lg" w="lg" type="diamond"/>
            <a:tailEnd len="lg" w="lg" type="none"/>
          </a:ln>
        </p:spPr>
      </p:cxnSp>
      <p:cxnSp>
        <p:nvCxnSpPr>
          <p:cNvPr id="141" name="Google Shape;141;p18"/>
          <p:cNvCxnSpPr/>
          <p:nvPr/>
        </p:nvCxnSpPr>
        <p:spPr>
          <a:xfrm>
            <a:off x="8034650" y="3959525"/>
            <a:ext cx="0" cy="259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lg" w="lg" type="diamond"/>
            <a:tailEnd len="lg" w="lg" type="none"/>
          </a:ln>
        </p:spPr>
      </p:cxnSp>
      <p:sp>
        <p:nvSpPr>
          <p:cNvPr id="142" name="Google Shape;142;p18"/>
          <p:cNvSpPr txBox="1"/>
          <p:nvPr/>
        </p:nvSpPr>
        <p:spPr>
          <a:xfrm>
            <a:off x="3396325" y="19150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solidFill>
                  <a:srgbClr val="FFB000"/>
                </a:solidFill>
                <a:latin typeface="Barlow"/>
                <a:ea typeface="Barlow"/>
                <a:cs typeface="Barlow"/>
                <a:sym typeface="Barlow"/>
              </a:rPr>
              <a:t>☁</a:t>
            </a:r>
            <a:r>
              <a:rPr lang="en" sz="15000">
                <a:solidFill>
                  <a:srgbClr val="A4C2F4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5000"/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3950" y="2780172"/>
            <a:ext cx="476550" cy="49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4875" y="2780176"/>
            <a:ext cx="573166" cy="593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5" name="Google Shape;145;p18"/>
          <p:cNvCxnSpPr/>
          <p:nvPr/>
        </p:nvCxnSpPr>
        <p:spPr>
          <a:xfrm>
            <a:off x="3184400" y="2886800"/>
            <a:ext cx="900300" cy="223200"/>
          </a:xfrm>
          <a:prstGeom prst="straightConnector1">
            <a:avLst/>
          </a:prstGeom>
          <a:noFill/>
          <a:ln cap="flat" cmpd="sng" w="28575">
            <a:solidFill>
              <a:srgbClr val="FFB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8"/>
          <p:cNvCxnSpPr/>
          <p:nvPr/>
        </p:nvCxnSpPr>
        <p:spPr>
          <a:xfrm flipH="1">
            <a:off x="5695425" y="2909125"/>
            <a:ext cx="732900" cy="165600"/>
          </a:xfrm>
          <a:prstGeom prst="straightConnector1">
            <a:avLst/>
          </a:prstGeom>
          <a:noFill/>
          <a:ln cap="flat" cmpd="sng" w="28575">
            <a:solidFill>
              <a:srgbClr val="FFB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152" name="Google Shape;152;p19"/>
          <p:cNvSpPr txBox="1"/>
          <p:nvPr>
            <p:ph idx="2" type="body"/>
          </p:nvPr>
        </p:nvSpPr>
        <p:spPr>
          <a:xfrm>
            <a:off x="1604375" y="1200175"/>
            <a:ext cx="3213600" cy="35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Product: </a:t>
            </a:r>
            <a:r>
              <a:rPr lang="en" sz="1400"/>
              <a:t>Does this service create stronger relationships or family bonds? Will they be likely to sign up for an annual membership?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4" name="Google Shape;154;p19"/>
          <p:cNvGrpSpPr/>
          <p:nvPr/>
        </p:nvGrpSpPr>
        <p:grpSpPr>
          <a:xfrm>
            <a:off x="8247163" y="629034"/>
            <a:ext cx="205851" cy="335576"/>
            <a:chOff x="6730350" y="2315900"/>
            <a:chExt cx="257700" cy="420100"/>
          </a:xfrm>
        </p:grpSpPr>
        <p:sp>
          <p:nvSpPr>
            <p:cNvPr id="155" name="Google Shape;155;p19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0" name="Google Shape;16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0100" y="2998500"/>
            <a:ext cx="3912950" cy="170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 txBox="1"/>
          <p:nvPr/>
        </p:nvSpPr>
        <p:spPr>
          <a:xfrm>
            <a:off x="4116600" y="4704375"/>
            <a:ext cx="209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Barlow"/>
                <a:ea typeface="Barlow"/>
                <a:cs typeface="Barlow"/>
                <a:sym typeface="Barlow"/>
              </a:rPr>
              <a:t>Minority Report (2002)</a:t>
            </a:r>
            <a:endParaRPr i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2" name="Google Shape;162;p19"/>
          <p:cNvSpPr txBox="1"/>
          <p:nvPr>
            <p:ph idx="2" type="body"/>
          </p:nvPr>
        </p:nvSpPr>
        <p:spPr>
          <a:xfrm>
            <a:off x="5129900" y="1200175"/>
            <a:ext cx="3323100" cy="35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Technical</a:t>
            </a:r>
            <a:r>
              <a:rPr b="1" lang="en"/>
              <a:t>: </a:t>
            </a:r>
            <a:r>
              <a:rPr lang="en" sz="1400"/>
              <a:t>Will a unified model like MultiModel that draws on vision, language and audio networks be capable of performing well across multiple domains including image and speech recognition? 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Partnership</a:t>
            </a:r>
            <a:endParaRPr/>
          </a:p>
        </p:txBody>
      </p:sp>
      <p:pic>
        <p:nvPicPr>
          <p:cNvPr id="168" name="Google Shape;1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5575" y="1312625"/>
            <a:ext cx="5746125" cy="3319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0"/>
          <p:cNvSpPr txBox="1"/>
          <p:nvPr/>
        </p:nvSpPr>
        <p:spPr>
          <a:xfrm>
            <a:off x="4240150" y="4631800"/>
            <a:ext cx="1963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500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4"/>
              </a:rPr>
              <a:t>HereAfter.ai</a:t>
            </a:r>
            <a:endParaRPr b="1" i="1" sz="25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Data</a:t>
            </a:r>
            <a:endParaRPr/>
          </a:p>
        </p:txBody>
      </p:sp>
      <p:sp>
        <p:nvSpPr>
          <p:cNvPr id="175" name="Google Shape;175;p21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endParaRPr/>
          </a:p>
        </p:txBody>
      </p:sp>
      <p:pic>
        <p:nvPicPr>
          <p:cNvPr id="176" name="Google Shape;17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5763" y="1753525"/>
            <a:ext cx="740500" cy="74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1"/>
          <p:cNvSpPr txBox="1"/>
          <p:nvPr>
            <p:ph idx="1" type="body"/>
          </p:nvPr>
        </p:nvSpPr>
        <p:spPr>
          <a:xfrm>
            <a:off x="1463775" y="1875750"/>
            <a:ext cx="6383700" cy="31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Production</a:t>
            </a:r>
            <a:endParaRPr b="1" sz="1500"/>
          </a:p>
          <a:p>
            <a:pPr indent="-323850" lvl="0" marL="45720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P</a:t>
            </a:r>
            <a:r>
              <a:rPr lang="en" sz="1500"/>
              <a:t>hotos, videos, and media from family and friends (crowdsourcing &amp; human in the loop)</a:t>
            </a:r>
            <a:endParaRPr sz="1500"/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Internet footprint and social media of the individual</a:t>
            </a:r>
            <a:endParaRPr sz="1500"/>
          </a:p>
          <a:p>
            <a:pPr indent="0" lvl="0" marL="45720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Capstone Project</a:t>
            </a:r>
            <a:endParaRPr b="1"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rgbClr val="1155CC"/>
                </a:solidFill>
                <a:highlight>
                  <a:srgbClr val="FFFFFF"/>
                </a:highlight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bAbi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</a:rPr>
              <a:t> - for story, question and answer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rgbClr val="1155CC"/>
                </a:solidFill>
                <a:highlight>
                  <a:srgbClr val="FFFFFF"/>
                </a:highlight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ImageNet 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</a:rPr>
              <a:t>- popular CV dataset for object detection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rgbClr val="1155CC"/>
                </a:solidFill>
                <a:highlight>
                  <a:srgbClr val="FFFFFF"/>
                </a:highlight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IMDB-Wiki 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</a:rPr>
              <a:t>- for age and gender estimation if human in the loop is missing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rgbClr val="1155CC"/>
                </a:solidFill>
                <a:highlight>
                  <a:srgbClr val="FFFFFF"/>
                </a:highlight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Kinetics-700 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</a:rPr>
              <a:t>- for human-focus actions, expect scraping videos from provided URLs and labels</a:t>
            </a:r>
            <a:endParaRPr sz="1500"/>
          </a:p>
        </p:txBody>
      </p:sp>
      <p:sp>
        <p:nvSpPr>
          <p:cNvPr id="178" name="Google Shape;178;p21"/>
          <p:cNvSpPr txBox="1"/>
          <p:nvPr/>
        </p:nvSpPr>
        <p:spPr>
          <a:xfrm>
            <a:off x="1463775" y="1286550"/>
            <a:ext cx="44850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Barlow"/>
                <a:ea typeface="Barlow"/>
                <a:cs typeface="Barlow"/>
                <a:sym typeface="Barlow"/>
              </a:rPr>
              <a:t>Three Primary Data Sources:</a:t>
            </a:r>
            <a:endParaRPr b="1" sz="230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79" name="Google Shape;179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270725" y="2823325"/>
            <a:ext cx="630575" cy="6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30225" y="3783200"/>
            <a:ext cx="740500" cy="740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1" name="Google Shape;181;p21"/>
          <p:cNvGrpSpPr/>
          <p:nvPr/>
        </p:nvGrpSpPr>
        <p:grpSpPr>
          <a:xfrm>
            <a:off x="8159474" y="637996"/>
            <a:ext cx="393610" cy="317659"/>
            <a:chOff x="4610450" y="3703750"/>
            <a:chExt cx="453050" cy="332175"/>
          </a:xfrm>
        </p:grpSpPr>
        <p:sp>
          <p:nvSpPr>
            <p:cNvPr id="182" name="Google Shape;182;p21"/>
            <p:cNvSpPr/>
            <p:nvPr/>
          </p:nvSpPr>
          <p:spPr>
            <a:xfrm>
              <a:off x="4610450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>
              <a:off x="4642200" y="3730000"/>
              <a:ext cx="389550" cy="249150"/>
            </a:xfrm>
            <a:custGeom>
              <a:rect b="b" l="l" r="r" t="t"/>
              <a:pathLst>
                <a:path extrusionOk="0" h="9966" w="15582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in the Loop &amp; </a:t>
            </a:r>
            <a:r>
              <a:rPr lang="en"/>
              <a:t>Crowdsourcing</a:t>
            </a:r>
            <a:endParaRPr/>
          </a:p>
        </p:txBody>
      </p:sp>
      <p:sp>
        <p:nvSpPr>
          <p:cNvPr id="189" name="Google Shape;189;p22"/>
          <p:cNvSpPr txBox="1"/>
          <p:nvPr>
            <p:ph idx="2" type="body"/>
          </p:nvPr>
        </p:nvSpPr>
        <p:spPr>
          <a:xfrm>
            <a:off x="5268071" y="1367175"/>
            <a:ext cx="3482400" cy="3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Metadata</a:t>
            </a:r>
            <a:endParaRPr b="1"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Geo-location: Gold Coast, QLD, Australia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Time: 6/7/2020 - 12:41pm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Human in the loop data</a:t>
            </a:r>
            <a:endParaRPr b="1"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Who: Mariam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Event: Thanksgiving reunion with family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Age: 39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90" name="Google Shape;19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225" y="1375325"/>
            <a:ext cx="4963272" cy="3366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idx="4294967295" type="subTitle"/>
          </p:nvPr>
        </p:nvSpPr>
        <p:spPr>
          <a:xfrm>
            <a:off x="2114675" y="3487750"/>
            <a:ext cx="6338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200"/>
              <a:t>Machine Learning and Neural Network Analysis</a:t>
            </a:r>
            <a:endParaRPr b="1" sz="2200"/>
          </a:p>
        </p:txBody>
      </p:sp>
      <p:sp>
        <p:nvSpPr>
          <p:cNvPr id="196" name="Google Shape;196;p23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23"/>
          <p:cNvSpPr txBox="1"/>
          <p:nvPr>
            <p:ph idx="4294967295" type="ctrTitle"/>
          </p:nvPr>
        </p:nvSpPr>
        <p:spPr>
          <a:xfrm>
            <a:off x="2114675" y="1811950"/>
            <a:ext cx="54555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</a:rPr>
              <a:t>Study Design</a:t>
            </a:r>
            <a:endParaRPr sz="7200">
              <a:solidFill>
                <a:schemeClr val="accent1"/>
              </a:solidFill>
            </a:endParaRPr>
          </a:p>
        </p:txBody>
      </p:sp>
      <p:pic>
        <p:nvPicPr>
          <p:cNvPr id="198" name="Google Shape;19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050" y="809275"/>
            <a:ext cx="1087955" cy="1126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7070" y="685250"/>
            <a:ext cx="1087955" cy="1126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39630" y="2086488"/>
            <a:ext cx="1087955" cy="1126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Deliverables</a:t>
            </a:r>
            <a:endParaRPr/>
          </a:p>
        </p:txBody>
      </p:sp>
      <p:sp>
        <p:nvSpPr>
          <p:cNvPr id="206" name="Google Shape;206;p24"/>
          <p:cNvSpPr txBox="1"/>
          <p:nvPr>
            <p:ph idx="12" type="sldNum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7" name="Google Shape;207;p24"/>
          <p:cNvCxnSpPr>
            <a:endCxn id="208" idx="0"/>
          </p:cNvCxnSpPr>
          <p:nvPr/>
        </p:nvCxnSpPr>
        <p:spPr>
          <a:xfrm flipH="1" rot="10800000">
            <a:off x="1711375" y="3053800"/>
            <a:ext cx="6806100" cy="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" name="Google Shape;209;p24"/>
          <p:cNvSpPr/>
          <p:nvPr/>
        </p:nvSpPr>
        <p:spPr>
          <a:xfrm>
            <a:off x="1504375" y="2952700"/>
            <a:ext cx="207000" cy="207000"/>
          </a:xfrm>
          <a:prstGeom prst="ellipse">
            <a:avLst/>
          </a:prstGeom>
          <a:solidFill>
            <a:schemeClr val="l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/>
          <p:cNvSpPr/>
          <p:nvPr/>
        </p:nvSpPr>
        <p:spPr>
          <a:xfrm rot="-5400000">
            <a:off x="8510950" y="2950300"/>
            <a:ext cx="220050" cy="207000"/>
          </a:xfrm>
          <a:prstGeom prst="flowChartMerge">
            <a:avLst/>
          </a:prstGeom>
          <a:solidFill>
            <a:schemeClr val="l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0" name="Google Shape;210;p24"/>
          <p:cNvCxnSpPr/>
          <p:nvPr/>
        </p:nvCxnSpPr>
        <p:spPr>
          <a:xfrm>
            <a:off x="2858650" y="2483025"/>
            <a:ext cx="0" cy="596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24"/>
          <p:cNvSpPr txBox="1"/>
          <p:nvPr/>
        </p:nvSpPr>
        <p:spPr>
          <a:xfrm>
            <a:off x="2012350" y="1377450"/>
            <a:ext cx="1692600" cy="11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Phase 1: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Data Collection and Exploratory Data Analysis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12" name="Google Shape;212;p24"/>
          <p:cNvSpPr/>
          <p:nvPr/>
        </p:nvSpPr>
        <p:spPr>
          <a:xfrm>
            <a:off x="2812900" y="2391525"/>
            <a:ext cx="91500" cy="91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3" name="Google Shape;213;p24"/>
          <p:cNvCxnSpPr>
            <a:stCxn id="214" idx="4"/>
          </p:cNvCxnSpPr>
          <p:nvPr/>
        </p:nvCxnSpPr>
        <p:spPr>
          <a:xfrm>
            <a:off x="5364113" y="2285550"/>
            <a:ext cx="0" cy="7683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" name="Google Shape;214;p24"/>
          <p:cNvSpPr/>
          <p:nvPr/>
        </p:nvSpPr>
        <p:spPr>
          <a:xfrm>
            <a:off x="5318363" y="2194050"/>
            <a:ext cx="91500" cy="91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5" name="Google Shape;215;p24"/>
          <p:cNvCxnSpPr/>
          <p:nvPr/>
        </p:nvCxnSpPr>
        <p:spPr>
          <a:xfrm rot="10800000">
            <a:off x="3938563" y="3053850"/>
            <a:ext cx="0" cy="596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6" name="Google Shape;216;p24"/>
          <p:cNvSpPr/>
          <p:nvPr/>
        </p:nvSpPr>
        <p:spPr>
          <a:xfrm rot="10800000">
            <a:off x="3892813" y="3624625"/>
            <a:ext cx="91500" cy="91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7" name="Google Shape;217;p24"/>
          <p:cNvCxnSpPr>
            <a:stCxn id="218" idx="4"/>
          </p:cNvCxnSpPr>
          <p:nvPr/>
        </p:nvCxnSpPr>
        <p:spPr>
          <a:xfrm rot="10800000">
            <a:off x="6789638" y="3053800"/>
            <a:ext cx="0" cy="8319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8" name="Google Shape;218;p24"/>
          <p:cNvSpPr/>
          <p:nvPr/>
        </p:nvSpPr>
        <p:spPr>
          <a:xfrm rot="10800000">
            <a:off x="6743888" y="3885700"/>
            <a:ext cx="91500" cy="91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4"/>
          <p:cNvSpPr txBox="1"/>
          <p:nvPr/>
        </p:nvSpPr>
        <p:spPr>
          <a:xfrm>
            <a:off x="3092275" y="3741450"/>
            <a:ext cx="1852800" cy="11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Phase 2: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Data Augmentation and Model Tuning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0" name="Google Shape;220;p24"/>
          <p:cNvSpPr txBox="1"/>
          <p:nvPr/>
        </p:nvSpPr>
        <p:spPr>
          <a:xfrm>
            <a:off x="5943350" y="3977200"/>
            <a:ext cx="1692600" cy="11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Phase 4: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Final Model and Front End Dev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1" name="Google Shape;221;p24"/>
          <p:cNvSpPr txBox="1"/>
          <p:nvPr/>
        </p:nvSpPr>
        <p:spPr>
          <a:xfrm>
            <a:off x="4517813" y="1377445"/>
            <a:ext cx="1692600" cy="7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Phase 3: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Beta Testing and User Experience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22" name="Google Shape;222;p24"/>
          <p:cNvGrpSpPr/>
          <p:nvPr/>
        </p:nvGrpSpPr>
        <p:grpSpPr>
          <a:xfrm>
            <a:off x="8164877" y="631964"/>
            <a:ext cx="390214" cy="329725"/>
            <a:chOff x="3918650" y="293075"/>
            <a:chExt cx="488500" cy="412775"/>
          </a:xfrm>
        </p:grpSpPr>
        <p:sp>
          <p:nvSpPr>
            <p:cNvPr id="223" name="Google Shape;223;p24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6" name="Google Shape;226;p24"/>
          <p:cNvCxnSpPr>
            <a:stCxn id="227" idx="4"/>
          </p:cNvCxnSpPr>
          <p:nvPr/>
        </p:nvCxnSpPr>
        <p:spPr>
          <a:xfrm flipH="1">
            <a:off x="7818388" y="2135250"/>
            <a:ext cx="1200" cy="9267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24"/>
          <p:cNvSpPr/>
          <p:nvPr/>
        </p:nvSpPr>
        <p:spPr>
          <a:xfrm>
            <a:off x="7773838" y="2043750"/>
            <a:ext cx="91500" cy="91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4"/>
          <p:cNvSpPr txBox="1"/>
          <p:nvPr/>
        </p:nvSpPr>
        <p:spPr>
          <a:xfrm>
            <a:off x="7111950" y="1374763"/>
            <a:ext cx="19188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Phase 5: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Project Presentation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asset template">
  <a:themeElements>
    <a:clrScheme name="Custom 347">
      <a:dk1>
        <a:srgbClr val="434343"/>
      </a:dk1>
      <a:lt1>
        <a:srgbClr val="FFFFFF"/>
      </a:lt1>
      <a:dk2>
        <a:srgbClr val="D9D9D9"/>
      </a:dk2>
      <a:lt2>
        <a:srgbClr val="FFFFFF"/>
      </a:lt2>
      <a:accent1>
        <a:srgbClr val="FFB000"/>
      </a:accent1>
      <a:accent2>
        <a:srgbClr val="FFE19E"/>
      </a:accent2>
      <a:accent3>
        <a:srgbClr val="6D9EEB"/>
      </a:accent3>
      <a:accent4>
        <a:srgbClr val="C9DAF8"/>
      </a:accent4>
      <a:accent5>
        <a:srgbClr val="93C47D"/>
      </a:accent5>
      <a:accent6>
        <a:srgbClr val="D9EAD3"/>
      </a:accent6>
      <a:hlink>
        <a:srgbClr val="FF99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